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B9F0"/>
    <a:srgbClr val="A0ADEE"/>
    <a:srgbClr val="93ACFB"/>
    <a:srgbClr val="94E4A3"/>
    <a:srgbClr val="A9F9B6"/>
    <a:srgbClr val="1D6BD3"/>
    <a:srgbClr val="CCECFF"/>
    <a:srgbClr val="FFFF99"/>
    <a:srgbClr val="DAE1B7"/>
    <a:srgbClr val="F4F9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950" autoAdjust="0"/>
    <p:restoredTop sz="94660"/>
  </p:normalViewPr>
  <p:slideViewPr>
    <p:cSldViewPr snapToGrid="0">
      <p:cViewPr>
        <p:scale>
          <a:sx n="16" d="100"/>
          <a:sy n="16" d="100"/>
        </p:scale>
        <p:origin x="20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geinc1-my.sharepoint.com/personal/victoria_ageinc_ca/Documents/Victoria's%20Documents/Bathing%20Evaluation/2023%20TMU%20Bathing%201to6/TMUBathing20222023MCQScor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10515315610394"/>
          <c:y val="7.5811364722550539E-2"/>
          <c:w val="0.78806154464919931"/>
          <c:h val="0.8030666219075868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0B9F0"/>
            </a:solidFill>
            <a:ln>
              <a:solidFill>
                <a:srgbClr val="93ACFB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(PairedTTest!$B$353,PairedTTest!$D$353)</c:f>
                <c:numCache>
                  <c:formatCode>General</c:formatCode>
                  <c:ptCount val="2"/>
                  <c:pt idx="0">
                    <c:v>7.8626615587275628E-2</c:v>
                  </c:pt>
                  <c:pt idx="1">
                    <c:v>8.1034467940918939E-2</c:v>
                  </c:pt>
                </c:numCache>
              </c:numRef>
            </c:plus>
            <c:minus>
              <c:numRef>
                <c:f>(PairedTTest!$B$353,PairedTTest!$D$353)</c:f>
                <c:numCache>
                  <c:formatCode>General</c:formatCode>
                  <c:ptCount val="2"/>
                  <c:pt idx="0">
                    <c:v>7.8626615587275628E-2</c:v>
                  </c:pt>
                  <c:pt idx="1">
                    <c:v>8.1034467940918939E-2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PairedTTest!$B$354:$C$354</c:f>
              <c:strCache>
                <c:ptCount val="2"/>
                <c:pt idx="0">
                  <c:v>Pre-GPA Bathing</c:v>
                </c:pt>
                <c:pt idx="1">
                  <c:v>Mid-GPA Bathing</c:v>
                </c:pt>
              </c:strCache>
            </c:strRef>
          </c:cat>
          <c:val>
            <c:numRef>
              <c:f>PairedTTest!$B$355:$C$355</c:f>
              <c:numCache>
                <c:formatCode>General</c:formatCode>
                <c:ptCount val="2"/>
                <c:pt idx="0">
                  <c:v>6.453865336658354</c:v>
                </c:pt>
                <c:pt idx="1">
                  <c:v>6.9770773638968482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58-4B63-87E6-845093848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4955055"/>
        <c:axId val="337857823"/>
      </c:barChart>
      <c:catAx>
        <c:axId val="72495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857823"/>
        <c:crosses val="autoZero"/>
        <c:auto val="1"/>
        <c:lblAlgn val="ctr"/>
        <c:lblOffset val="100"/>
        <c:noMultiLvlLbl val="0"/>
      </c:catAx>
      <c:valAx>
        <c:axId val="337857823"/>
        <c:scaling>
          <c:orientation val="minMax"/>
          <c:max val="8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/>
                  <a:t>Mean Correct </a:t>
                </a:r>
              </a:p>
              <a:p>
                <a:pPr>
                  <a:defRPr sz="2800"/>
                </a:pPr>
                <a:r>
                  <a:rPr lang="en-US" sz="2800"/>
                  <a:t>Knowledge Scores (/10)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955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0" y="990600"/>
            <a:ext cx="31089600" cy="2514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6400800" y="3588603"/>
            <a:ext cx="31089600" cy="8309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852160"/>
            <a:ext cx="12801600" cy="12192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143000" y="7071360"/>
            <a:ext cx="12801600" cy="6858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5032736"/>
            <a:ext cx="12801600" cy="12192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251936"/>
            <a:ext cx="12801600" cy="9088165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5831800"/>
            <a:ext cx="12801600" cy="12192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852160"/>
            <a:ext cx="12801600" cy="12192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071360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1948160"/>
            <a:ext cx="12801600" cy="6172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5544800" y="23469600"/>
            <a:ext cx="12801600" cy="17526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583180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85216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071360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5837408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831800"/>
            <a:ext cx="12801600" cy="12192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2" name="Instructions"/>
          <p:cNvSpPr/>
          <p:nvPr userDrawn="1"/>
        </p:nvSpPr>
        <p:spPr>
          <a:xfrm>
            <a:off x="43891200" y="2552699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formatted for you.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add or remove bullet points from text, just click 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or body text, just make 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pictures instead of ours? No problem! Just 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right-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a picture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and choose Change Picture. Maintain the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proportion of pictures as you r</a:t>
            </a:r>
            <a:r>
              <a:rPr lang="en-US"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esize</a:t>
            </a:r>
            <a:r>
              <a:rPr lang="en-US" sz="6600" baseline="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by dragging a corner.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43891200" cy="502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0" y="990600"/>
            <a:ext cx="31089600" cy="2514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>
          <a:xfrm>
            <a:off x="14889507" y="23277599"/>
            <a:ext cx="12908633" cy="1026177"/>
          </a:xfrm>
          <a:prstGeom prst="roundRect">
            <a:avLst/>
          </a:prstGeom>
          <a:solidFill>
            <a:schemeClr val="bg1"/>
          </a:solidFill>
          <a:ln>
            <a:solidFill>
              <a:srgbClr val="94E4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6000" dirty="0" err="1"/>
          </a:p>
        </p:txBody>
      </p:sp>
      <p:pic>
        <p:nvPicPr>
          <p:cNvPr id="35" name="Picture 34" descr="Logo" title="Sample Pictu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463040"/>
            <a:ext cx="3365284" cy="2200847"/>
          </a:xfrm>
          <a:prstGeom prst="rect">
            <a:avLst/>
          </a:prstGeom>
        </p:spPr>
      </p:pic>
      <p:pic>
        <p:nvPicPr>
          <p:cNvPr id="36" name="Picture 35" descr="Logo" title="Sample Pictu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8636" y="1463040"/>
            <a:ext cx="3365284" cy="2200847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72859" y="5480766"/>
            <a:ext cx="13780565" cy="982630"/>
          </a:xfrm>
          <a:solidFill>
            <a:srgbClr val="90B9F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800" b="1" dirty="0">
                <a:solidFill>
                  <a:schemeClr val="tx1"/>
                </a:solidFill>
                <a:latin typeface="Sitka Display" panose="02000505000000020004" pitchFamily="2" charset="0"/>
              </a:rPr>
              <a:t>Background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>
          <a:xfrm>
            <a:off x="14955539" y="6463396"/>
            <a:ext cx="28464840" cy="2476151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CA" sz="3600" dirty="0">
                <a:solidFill>
                  <a:schemeClr val="dk1"/>
                </a:solidFill>
                <a:ea typeface="Inter"/>
                <a:sym typeface="Inter"/>
              </a:rPr>
              <a:t>Advanced </a:t>
            </a:r>
            <a:r>
              <a:rPr lang="en-CA" sz="3600" dirty="0" err="1">
                <a:solidFill>
                  <a:schemeClr val="dk1"/>
                </a:solidFill>
                <a:ea typeface="Inter"/>
                <a:sym typeface="Inter"/>
              </a:rPr>
              <a:t>Gerontological</a:t>
            </a:r>
            <a:r>
              <a:rPr lang="en-CA" sz="3600" dirty="0">
                <a:solidFill>
                  <a:schemeClr val="dk1"/>
                </a:solidFill>
                <a:ea typeface="Inter"/>
                <a:sym typeface="Inter"/>
              </a:rPr>
              <a:t> Education developed a Gentle Persuasive Approaches (GPA) Bathing eLearning curriculum to strengthen care providers’ knowledge, confidence, and skill to provide person-centered, evidence-informed bathing care. The curriculum, comprised of 6 units, was developed upon best practice bathing competencies identified in the literature and included video case studies. </a:t>
            </a:r>
          </a:p>
          <a:p>
            <a:pPr marL="0" indent="0">
              <a:buNone/>
            </a:pPr>
            <a:endParaRPr lang="en-CA" sz="40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9A13037-8AF0-47C6-80A5-DD577621274B}"/>
              </a:ext>
            </a:extLst>
          </p:cNvPr>
          <p:cNvSpPr/>
          <p:nvPr/>
        </p:nvSpPr>
        <p:spPr>
          <a:xfrm>
            <a:off x="572859" y="6531173"/>
            <a:ext cx="1395406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CA" sz="3600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Bathing can cause significant distress for persons living with dementia.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dirty="0"/>
              <a:t>Of all personal care activities, assisted bathing is a daily care activity that leads to the most responsive </a:t>
            </a:r>
            <a:r>
              <a:rPr lang="en-US" sz="3600" dirty="0" err="1"/>
              <a:t>behaviours</a:t>
            </a:r>
            <a:r>
              <a:rPr lang="en-US" sz="3600" dirty="0"/>
              <a:t> and reported as one of the most difficult activities to perform.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Yet</a:t>
            </a:r>
            <a:r>
              <a:rPr lang="en-CA" sz="3600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 limited formal education is available for nursing students to learn dementia-specific bathing interventions.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CA" sz="3600" dirty="0">
                <a:solidFill>
                  <a:schemeClr val="dk1"/>
                </a:solidFill>
                <a:ea typeface="Inter"/>
                <a:sym typeface="Inter"/>
              </a:rPr>
              <a:t>Nursing students often experience anxiety and uncertainty, and are unprepared on how to provide person-centered care to persons with bathing-related responsive behaviours in clinical practice.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B673F09-79A8-4963-9293-A92452078AEA}"/>
              </a:ext>
            </a:extLst>
          </p:cNvPr>
          <p:cNvSpPr/>
          <p:nvPr/>
        </p:nvSpPr>
        <p:spPr>
          <a:xfrm>
            <a:off x="14916391" y="20489390"/>
            <a:ext cx="12908633" cy="731474"/>
          </a:xfrm>
          <a:prstGeom prst="roundRect">
            <a:avLst/>
          </a:prstGeom>
          <a:solidFill>
            <a:srgbClr val="94E4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800" b="1" dirty="0">
                <a:solidFill>
                  <a:schemeClr val="tx1"/>
                </a:solidFill>
                <a:latin typeface="Sitka Display" panose="02000505000000020004" pitchFamily="2" charset="0"/>
              </a:rPr>
              <a:t>Qualitative Findings: Pre-GPA Bathing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581DCE0-A1B7-42EF-9FF6-1909DA90166F}"/>
              </a:ext>
            </a:extLst>
          </p:cNvPr>
          <p:cNvSpPr/>
          <p:nvPr/>
        </p:nvSpPr>
        <p:spPr>
          <a:xfrm>
            <a:off x="572859" y="30662572"/>
            <a:ext cx="13744167" cy="1323439"/>
          </a:xfrm>
          <a:prstGeom prst="rect">
            <a:avLst/>
          </a:prstGeom>
          <a:ln>
            <a:solidFill>
              <a:srgbClr val="99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CA" sz="4000" b="1" dirty="0">
                <a:latin typeface="Calibri" panose="020F0502020204030204" pitchFamily="34" charset="0"/>
                <a:cs typeface="Calibri" panose="020F0502020204030204" pitchFamily="34" charset="0"/>
              </a:rPr>
              <a:t>*We are still collecting post-GPA Bathing data so we are only reporting pre- and mid-GPA Bathing data*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A2FA96F-953F-41BD-ABE7-C495E18697C5}"/>
              </a:ext>
            </a:extLst>
          </p:cNvPr>
          <p:cNvSpPr/>
          <p:nvPr/>
        </p:nvSpPr>
        <p:spPr>
          <a:xfrm>
            <a:off x="0" y="-22154"/>
            <a:ext cx="43891200" cy="5073937"/>
          </a:xfrm>
          <a:prstGeom prst="rect">
            <a:avLst/>
          </a:prstGeom>
          <a:solidFill>
            <a:schemeClr val="bg1"/>
          </a:solidFill>
          <a:ln w="76200">
            <a:solidFill>
              <a:srgbClr val="BFDCF9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6000" dirty="0" err="1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6811517" y="2568955"/>
            <a:ext cx="30345554" cy="2120570"/>
          </a:xfrm>
        </p:spPr>
        <p:txBody>
          <a:bodyPr/>
          <a:lstStyle/>
          <a:p>
            <a:pPr algn="ctr"/>
            <a:r>
              <a:rPr lang="en-CA" sz="6000" b="1" dirty="0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Angel Wang, Lori Schindel Martin, Michele Bliss, Victoria McLelland</a:t>
            </a:r>
          </a:p>
          <a:p>
            <a:pPr lvl="0" algn="ctr"/>
            <a:r>
              <a:rPr lang="en-US" sz="4800" dirty="0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Advanced </a:t>
            </a:r>
            <a:r>
              <a:rPr lang="en-US" sz="4800" dirty="0" err="1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Gerontological</a:t>
            </a:r>
            <a:r>
              <a:rPr lang="en-US" sz="4800" dirty="0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 Education, Hamilton, Canada </a:t>
            </a:r>
          </a:p>
          <a:p>
            <a:pPr lvl="0" algn="ctr"/>
            <a:r>
              <a:rPr lang="en-US" sz="4800" dirty="0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Daphne </a:t>
            </a:r>
            <a:r>
              <a:rPr lang="en-US" sz="4800" dirty="0" err="1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Cockwell</a:t>
            </a:r>
            <a:r>
              <a:rPr lang="en-US" sz="4800" dirty="0">
                <a:solidFill>
                  <a:schemeClr val="dk1"/>
                </a:solidFill>
                <a:latin typeface="Sitka Display" panose="02000505000000020004" pitchFamily="2" charset="0"/>
                <a:ea typeface="Inter"/>
                <a:cs typeface="Inter"/>
                <a:sym typeface="Inter"/>
              </a:rPr>
              <a:t> School of Nursing, Toronto Metropolitan University, Toronto, Canada</a:t>
            </a:r>
          </a:p>
          <a:p>
            <a:endParaRPr lang="en-US" sz="5400" dirty="0">
              <a:solidFill>
                <a:schemeClr val="tx1"/>
              </a:solidFill>
              <a:latin typeface="Sitka Banner" panose="02000505000000020004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2636" y="231815"/>
            <a:ext cx="43423315" cy="2282999"/>
          </a:xfrm>
          <a:prstGeom prst="round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600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233FEF-03E5-4084-96BA-EA81CA503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7047" y="231815"/>
            <a:ext cx="4354415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CA" sz="7200" dirty="0">
                <a:solidFill>
                  <a:schemeClr val="tx1"/>
                </a:solidFill>
              </a:rPr>
              <a:t>GPA Bathing: A six-unit eLearning curriculum to increase confidence and knowledge of final-year nursing students when bathing persons living with dementia</a:t>
            </a:r>
            <a:endParaRPr kumimoji="0" lang="en-US" altLang="en-US" sz="7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/>
          <a:srcRect l="6574" t="-774" r="4784" b="5300"/>
          <a:stretch/>
        </p:blipFill>
        <p:spPr>
          <a:xfrm>
            <a:off x="14990041" y="8945545"/>
            <a:ext cx="10292529" cy="93427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1460" y="8356937"/>
            <a:ext cx="5804758" cy="526801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02055" y="8363709"/>
            <a:ext cx="5730651" cy="523491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66194" y="8317917"/>
            <a:ext cx="5825770" cy="53070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81460" y="13719719"/>
            <a:ext cx="5921186" cy="530728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45264" y="13676886"/>
            <a:ext cx="5820930" cy="536399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9"/>
          <a:srcRect t="2899"/>
          <a:stretch/>
        </p:blipFill>
        <p:spPr>
          <a:xfrm>
            <a:off x="37452886" y="13681716"/>
            <a:ext cx="5861932" cy="5383290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9A13037-8AF0-47C6-80A5-DD577621274B}"/>
              </a:ext>
            </a:extLst>
          </p:cNvPr>
          <p:cNvSpPr/>
          <p:nvPr/>
        </p:nvSpPr>
        <p:spPr>
          <a:xfrm>
            <a:off x="667713" y="13024326"/>
            <a:ext cx="13674586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u="sng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Purpose:</a:t>
            </a:r>
            <a:r>
              <a:rPr lang="en-US" sz="3600" b="1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 </a:t>
            </a:r>
            <a:r>
              <a:rPr lang="en-US" sz="3600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To evaluate the impact of completing a standardized online dementia education program on undergraduate nursing students’ self-efficacy and knowledge in providing person-centered care to persons with bathing-related responsive </a:t>
            </a:r>
            <a:r>
              <a:rPr lang="en-US" sz="3600" dirty="0" err="1">
                <a:solidFill>
                  <a:schemeClr val="dk1"/>
                </a:solidFill>
                <a:ea typeface="Inter"/>
                <a:cs typeface="Inter"/>
                <a:sym typeface="Inter"/>
              </a:rPr>
              <a:t>behaviours</a:t>
            </a:r>
            <a:endParaRPr lang="en-US" sz="3600" dirty="0">
              <a:solidFill>
                <a:schemeClr val="dk1"/>
              </a:solidFill>
              <a:ea typeface="Inter"/>
              <a:cs typeface="Inter"/>
              <a:sym typeface="Inter"/>
            </a:endParaRPr>
          </a:p>
          <a:p>
            <a:pPr lvl="0"/>
            <a:endParaRPr lang="en-US" sz="1200" dirty="0">
              <a:solidFill>
                <a:schemeClr val="dk1"/>
              </a:solidFill>
              <a:ea typeface="Inter"/>
              <a:cs typeface="Inter"/>
              <a:sym typeface="Inter"/>
            </a:endParaRPr>
          </a:p>
          <a:p>
            <a:pPr lvl="0"/>
            <a:r>
              <a:rPr lang="en-US" sz="3600" b="1" u="sng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Design:</a:t>
            </a:r>
            <a:r>
              <a:rPr lang="en-US" sz="3600" b="1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 </a:t>
            </a:r>
            <a:r>
              <a:rPr lang="en-US" sz="3600" dirty="0">
                <a:solidFill>
                  <a:schemeClr val="dk1"/>
                </a:solidFill>
                <a:ea typeface="Inter"/>
                <a:cs typeface="Inter"/>
                <a:sym typeface="Inter"/>
              </a:rPr>
              <a:t>Mixed-methods, within-subjects, repeated measures </a:t>
            </a:r>
          </a:p>
          <a:p>
            <a:pPr lvl="0"/>
            <a:endParaRPr lang="en-US" sz="1200" dirty="0">
              <a:solidFill>
                <a:schemeClr val="dk1"/>
              </a:solidFill>
              <a:ea typeface="Inter"/>
              <a:cs typeface="Inter"/>
              <a:sym typeface="Inter"/>
            </a:endParaRPr>
          </a:p>
          <a:p>
            <a:pPr lvl="0"/>
            <a:r>
              <a:rPr lang="en-US" sz="3600" b="1" u="sng" dirty="0">
                <a:solidFill>
                  <a:schemeClr val="dk1"/>
                </a:solidFill>
                <a:ea typeface="Inter"/>
                <a:sym typeface="Inter"/>
              </a:rPr>
              <a:t>Sample:</a:t>
            </a:r>
            <a:r>
              <a:rPr lang="en-US" sz="3600" b="1" dirty="0">
                <a:solidFill>
                  <a:schemeClr val="dk1"/>
                </a:solidFill>
                <a:ea typeface="Inter"/>
                <a:sym typeface="Inter"/>
              </a:rPr>
              <a:t> </a:t>
            </a:r>
            <a:r>
              <a:rPr lang="en-US" sz="3600" dirty="0">
                <a:solidFill>
                  <a:schemeClr val="dk1"/>
                </a:solidFill>
                <a:ea typeface="Inter"/>
                <a:sym typeface="Inter"/>
              </a:rPr>
              <a:t>4</a:t>
            </a:r>
            <a:r>
              <a:rPr lang="en-US" sz="3600" baseline="30000" dirty="0">
                <a:solidFill>
                  <a:schemeClr val="dk1"/>
                </a:solidFill>
                <a:ea typeface="Inter"/>
                <a:sym typeface="Inter"/>
              </a:rPr>
              <a:t>th</a:t>
            </a:r>
            <a:r>
              <a:rPr lang="en-US" sz="3600" dirty="0">
                <a:solidFill>
                  <a:schemeClr val="dk1"/>
                </a:solidFill>
                <a:ea typeface="Inter"/>
                <a:sym typeface="Inter"/>
              </a:rPr>
              <a:t> year nursing students at Toronto Metropolitan University</a:t>
            </a:r>
          </a:p>
          <a:p>
            <a:pPr lvl="0"/>
            <a:endParaRPr lang="en-US" sz="1200" dirty="0">
              <a:solidFill>
                <a:schemeClr val="dk1"/>
              </a:solidFill>
              <a:ea typeface="Inter"/>
              <a:sym typeface="Inter"/>
            </a:endParaRPr>
          </a:p>
          <a:p>
            <a:pPr lvl="0"/>
            <a:r>
              <a:rPr lang="en-US" sz="3600" b="1" u="sng" dirty="0">
                <a:solidFill>
                  <a:schemeClr val="dk1"/>
                </a:solidFill>
                <a:ea typeface="Inter"/>
                <a:sym typeface="Inter"/>
              </a:rPr>
              <a:t>Intervention:</a:t>
            </a:r>
            <a:r>
              <a:rPr lang="en-US" sz="3600" dirty="0">
                <a:solidFill>
                  <a:schemeClr val="dk1"/>
                </a:solidFill>
                <a:ea typeface="Inter"/>
                <a:sym typeface="Inter"/>
              </a:rPr>
              <a:t> Participants completed the GPA Bathing curriculum between 2022-2023 academic year (3 units in Fall 2022 and 3 units in Winter 2023)</a:t>
            </a:r>
          </a:p>
          <a:p>
            <a:pPr lvl="0"/>
            <a:endParaRPr lang="en-US" sz="1200" dirty="0">
              <a:solidFill>
                <a:schemeClr val="dk1"/>
              </a:solidFill>
              <a:ea typeface="Inter"/>
              <a:sym typeface="Inter"/>
            </a:endParaRPr>
          </a:p>
          <a:p>
            <a:pPr lvl="0"/>
            <a:r>
              <a:rPr lang="en-US" sz="3600" b="1" u="sng" dirty="0">
                <a:solidFill>
                  <a:schemeClr val="dk1"/>
                </a:solidFill>
                <a:ea typeface="Inter"/>
                <a:sym typeface="Inter"/>
              </a:rPr>
              <a:t>Data Collection from Sept 2022 to May 2023:</a:t>
            </a:r>
          </a:p>
          <a:p>
            <a:pPr fontAlgn="base"/>
            <a:r>
              <a:rPr lang="en-CA" sz="3600" b="1" dirty="0"/>
              <a:t>1) Self-Perceived Behavioural Management Self-Efficacy Profile for Bathing (SBMPSEP-B)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CA" sz="3600" dirty="0"/>
              <a:t>Completed both pre- and post-GPA Bathing</a:t>
            </a:r>
            <a:endParaRPr lang="en-CA" sz="3600" b="1" dirty="0"/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CA" sz="3600" dirty="0"/>
              <a:t>20-item, 7-point Likert-type scales and open-ended questions about best practices (Cronbach’s alpha = 0.96)</a:t>
            </a:r>
          </a:p>
        </p:txBody>
      </p:sp>
      <p:pic>
        <p:nvPicPr>
          <p:cNvPr id="1036" name="Picture 12" descr="https://lh6.googleusercontent.com/reYcd5FipMEQSgV6xvTTC1P4N633t-KeHZskeee6WppjMB3GnI-_vuPhMzrXc-v-ZWoT055feVBGFWofOt8kgLxfciV9S6TzslvyUdW4FpH_sntJfUlzs8c2DUoXgrD7XgqBh6_1MHgR6ao43ZItAQ=s204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441" y="22034966"/>
            <a:ext cx="13696063" cy="3764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667713" y="25746751"/>
            <a:ext cx="1385920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600" b="1" dirty="0"/>
              <a:t>2) Bathing Knowledge Test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600" dirty="0"/>
              <a:t>Completed at 3 time points: pre, mid, and post-GPA Bathing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600" dirty="0"/>
              <a:t>12 questions, multiple choice questions</a:t>
            </a:r>
          </a:p>
          <a:p>
            <a:pPr fontAlgn="base"/>
            <a:r>
              <a:rPr lang="en-US" sz="3600" b="1" dirty="0"/>
              <a:t>3) Satisfaction Questionnaire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600" dirty="0"/>
              <a:t>10-item, 7-point Likert-type scale completed post-GPA Bathing</a:t>
            </a:r>
          </a:p>
          <a:p>
            <a:pPr fontAlgn="base"/>
            <a:endParaRPr lang="en-US" sz="1200" dirty="0"/>
          </a:p>
          <a:p>
            <a:pPr fontAlgn="base"/>
            <a:r>
              <a:rPr lang="en-US" sz="3600" b="1" u="sng" dirty="0"/>
              <a:t>Data Analysis: 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600" dirty="0"/>
              <a:t>Paired t-test, one-way repeated measures ANOVA for quantitative data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600" dirty="0"/>
              <a:t>Content analysis for qualitative data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4889507" y="21237164"/>
            <a:ext cx="1290863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b="1" dirty="0"/>
              <a:t>Bathing older people experiencing responsive </a:t>
            </a:r>
            <a:r>
              <a:rPr lang="en-US" sz="3200" b="1" dirty="0" err="1"/>
              <a:t>behaviours</a:t>
            </a:r>
            <a:r>
              <a:rPr lang="en-US" sz="3200" b="1" dirty="0"/>
              <a:t> makes me feel: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Scared, anxious, and concerned about safety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Incompetent, lack of confidence, and helpless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Uncomfortable, stressed, and frustrated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916391" y="5434738"/>
            <a:ext cx="28503988" cy="1028658"/>
          </a:xfrm>
          <a:solidFill>
            <a:srgbClr val="90B9F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800" b="1" dirty="0">
                <a:solidFill>
                  <a:schemeClr val="tx1"/>
                </a:solidFill>
                <a:latin typeface="Sitka Display" panose="02000505000000020004" pitchFamily="2" charset="0"/>
              </a:rPr>
              <a:t>GPA BATHING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6461" y="11816326"/>
            <a:ext cx="13780565" cy="982630"/>
          </a:xfrm>
          <a:solidFill>
            <a:srgbClr val="90B9F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800" b="1" dirty="0">
                <a:solidFill>
                  <a:schemeClr val="tx1"/>
                </a:solidFill>
                <a:latin typeface="Sitka Display" panose="02000505000000020004" pitchFamily="2" charset="0"/>
              </a:rPr>
              <a:t>METHODS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889508" y="19121045"/>
            <a:ext cx="28302456" cy="1209758"/>
          </a:xfrm>
          <a:solidFill>
            <a:srgbClr val="90B9F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800" b="1" dirty="0">
                <a:solidFill>
                  <a:schemeClr val="tx1"/>
                </a:solidFill>
                <a:latin typeface="Sitka Display" panose="02000505000000020004" pitchFamily="2" charset="0"/>
              </a:rPr>
              <a:t>RESULTS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889508" y="28635398"/>
            <a:ext cx="28302456" cy="1107196"/>
          </a:xfrm>
          <a:solidFill>
            <a:srgbClr val="90B9F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6800" b="1" dirty="0">
                <a:solidFill>
                  <a:schemeClr val="tx1"/>
                </a:solidFill>
                <a:latin typeface="Sitka Display" panose="02000505000000020004" pitchFamily="2" charset="0"/>
              </a:rPr>
              <a:t>CONCLUSION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889507" y="24303776"/>
            <a:ext cx="129101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b="1" dirty="0"/>
              <a:t>Strategies used when bathing older people with responsive </a:t>
            </a:r>
            <a:r>
              <a:rPr lang="en-US" sz="3200" b="1" dirty="0" err="1"/>
              <a:t>behaviours</a:t>
            </a:r>
            <a:r>
              <a:rPr lang="en-US" sz="3200" b="1" dirty="0"/>
              <a:t> are: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Re-approach; leave and return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Remain calm, take it slow, and get support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Incorporate explanations, choices, and preferences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3200" dirty="0"/>
              <a:t>Distractions and redirection; Basic communication techniques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endParaRPr lang="en-US" sz="800" dirty="0"/>
          </a:p>
          <a:p>
            <a:pPr fontAlgn="base"/>
            <a:r>
              <a:rPr lang="en-US" sz="3200" b="1" dirty="0"/>
              <a:t>What students hoped to learn from GPA Bathing:</a:t>
            </a:r>
          </a:p>
        </p:txBody>
      </p:sp>
      <p:sp>
        <p:nvSpPr>
          <p:cNvPr id="72" name="Rectangle: Rounded Corners 42">
            <a:extLst>
              <a:ext uri="{FF2B5EF4-FFF2-40B4-BE49-F238E27FC236}">
                <a16:creationId xmlns:a16="http://schemas.microsoft.com/office/drawing/2014/main" id="{9B673F09-79A8-4963-9293-A92452078AEA}"/>
              </a:ext>
            </a:extLst>
          </p:cNvPr>
          <p:cNvSpPr/>
          <p:nvPr/>
        </p:nvSpPr>
        <p:spPr>
          <a:xfrm>
            <a:off x="28175138" y="20495593"/>
            <a:ext cx="15016826" cy="725271"/>
          </a:xfrm>
          <a:prstGeom prst="roundRect">
            <a:avLst/>
          </a:prstGeom>
          <a:solidFill>
            <a:srgbClr val="94E4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800" b="1" dirty="0">
                <a:solidFill>
                  <a:schemeClr val="tx1"/>
                </a:solidFill>
                <a:latin typeface="Sitka Display" panose="02000505000000020004" pitchFamily="2" charset="0"/>
              </a:rPr>
              <a:t>Quantitative Results: Bathing Knowledge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4794925" y="23266959"/>
            <a:ext cx="1309437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900" i="1" dirty="0">
                <a:solidFill>
                  <a:srgbClr val="000000"/>
                </a:solidFill>
                <a:latin typeface="Calibri" panose="020F0502020204030204" pitchFamily="34" charset="0"/>
              </a:rPr>
              <a:t>“It makes me feel sad &amp; helpless that I couldn't help the individual meet their needs.”</a:t>
            </a:r>
          </a:p>
          <a:p>
            <a:pPr algn="ctr"/>
            <a:r>
              <a:rPr lang="en-US" sz="2900" i="1" dirty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n-CA" sz="2900" i="1" dirty="0"/>
              <a:t>Unconfident, scared, bad nurse.”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4990040" y="27401167"/>
            <a:ext cx="12834983" cy="1077218"/>
          </a:xfrm>
          <a:prstGeom prst="roundRect">
            <a:avLst/>
          </a:prstGeom>
          <a:solidFill>
            <a:schemeClr val="bg1"/>
          </a:solidFill>
          <a:ln>
            <a:solidFill>
              <a:srgbClr val="94E4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6000" dirty="0" err="1"/>
          </a:p>
        </p:txBody>
      </p:sp>
      <p:sp>
        <p:nvSpPr>
          <p:cNvPr id="76" name="Rectangle 75"/>
          <p:cNvSpPr/>
          <p:nvPr/>
        </p:nvSpPr>
        <p:spPr>
          <a:xfrm>
            <a:off x="14730648" y="27401166"/>
            <a:ext cx="1309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</a:rPr>
              <a:t>“To be more confident and have tools to address difficult issues.”</a:t>
            </a:r>
          </a:p>
          <a:p>
            <a:pPr algn="ctr"/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n-CA" sz="3200" i="1" dirty="0"/>
              <a:t>Correcting what I learned in the field that was perhaps not ‘best practice’.”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4916391" y="29770019"/>
            <a:ext cx="151608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Without adequate education, nursing students 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will continue to perpetuate the stigma associated with </a:t>
            </a:r>
            <a:r>
              <a:rPr lang="en-US" sz="28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gerontological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 nursing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, such as viewing caring for older adults as “heavy”, “dirty work” and “low-status”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Caring for older adults are not preferred or viewed negatively among nursing students due to the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 inference that highly scientific skills and care approaches are not required</a:t>
            </a:r>
            <a:endParaRPr 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According to existing literature, </a:t>
            </a:r>
            <a:r>
              <a:rPr lang="en-US" sz="2800" dirty="0" err="1">
                <a:solidFill>
                  <a:srgbClr val="000000"/>
                </a:solidFill>
                <a:latin typeface="Calibri" panose="020F0502020204030204" pitchFamily="34" charset="0"/>
              </a:rPr>
              <a:t>gerontological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nursing is often the least preferred area of practice among nursing students 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9769878" y="29742594"/>
            <a:ext cx="134220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GPA Bathing will not only help nursing students cultivate more confidence and knowledge in bathing care, but also will facilitate the development of 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newfound understandings of the complexity of dementia care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/>
              <a:t>The </a:t>
            </a:r>
            <a:r>
              <a:rPr lang="en-US" sz="2800" b="1" dirty="0"/>
              <a:t>eLearning component </a:t>
            </a:r>
            <a:r>
              <a:rPr lang="en-US" sz="2800" dirty="0"/>
              <a:t>of the GPA Bathing curriculum aligns with the current trends as education has increasingly transitioned to virtual platforms to increase accessibility</a:t>
            </a:r>
            <a:endParaRPr lang="en-CA" sz="2800" dirty="0"/>
          </a:p>
        </p:txBody>
      </p:sp>
      <p:pic>
        <p:nvPicPr>
          <p:cNvPr id="1034" name="Picture 10" descr="TMU Logo - TMU Brand - Toronto Metropolitan University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8" t="24198" r="11952" b="23358"/>
          <a:stretch/>
        </p:blipFill>
        <p:spPr bwMode="auto">
          <a:xfrm>
            <a:off x="33450749" y="2849122"/>
            <a:ext cx="4002137" cy="201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GE Inc. on Twitter: &quot;#CGNA2021 Between 12-1:30 p.m today we are also  presenting with Dr. Lori Schindel Martin: &quot;Incompetent, Uncomfortable,  Confused, Sad, Frustrated:&quot; Introducing GPA Bathing eLearning Units to  Enhance Confidence in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60" b="30975"/>
          <a:stretch/>
        </p:blipFill>
        <p:spPr bwMode="auto">
          <a:xfrm>
            <a:off x="667713" y="2888042"/>
            <a:ext cx="8757063" cy="1766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GE – Advanced Gerontological Education"/>
          <p:cNvPicPr>
            <a:picLocks noGrp="1" noChangeAspect="1" noChangeArrowheads="1"/>
          </p:cNvPicPr>
          <p:nvPr>
            <p:ph sz="quarter" idx="25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5236" y="2677613"/>
            <a:ext cx="6029582" cy="21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5ABCD5E-0C69-E0DE-B82F-F1F57C7BD6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225308"/>
              </p:ext>
            </p:extLst>
          </p:nvPr>
        </p:nvGraphicFramePr>
        <p:xfrm>
          <a:off x="30810200" y="22798560"/>
          <a:ext cx="9685988" cy="5611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FB0987D-40FE-A1DA-1D47-11E5736C87CD}"/>
              </a:ext>
            </a:extLst>
          </p:cNvPr>
          <p:cNvSpPr/>
          <p:nvPr/>
        </p:nvSpPr>
        <p:spPr>
          <a:xfrm>
            <a:off x="28345348" y="21377877"/>
            <a:ext cx="148734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sz="3200" b="1" dirty="0"/>
              <a:t>Midway through the GPA Bathing units (post units 1-3), participants showed a significant increase in their Bathing Knowledge Test scores relative to baseline (p&lt;.001).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715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Garamond</vt:lpstr>
      <vt:lpstr>Sitka Banner</vt:lpstr>
      <vt:lpstr>Sitka Display</vt:lpstr>
      <vt:lpstr>Medical Poster</vt:lpstr>
      <vt:lpstr>GPA Bathing: A six-unit eLearning curriculum to increase confidence and knowledge of final-year nursing students when bathing persons living with dementia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2017-09-17T16:24:56Z</dcterms:created>
  <dcterms:modified xsi:type="dcterms:W3CDTF">2023-04-14T02:10:57Z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